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8" r:id="rId13"/>
    <p:sldId id="269" r:id="rId14"/>
    <p:sldId id="270" r:id="rId15"/>
    <p:sldId id="271" r:id="rId16"/>
    <p:sldId id="273" r:id="rId17"/>
    <p:sldId id="272" r:id="rId18"/>
    <p:sldId id="274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D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31"/>
    <p:restoredTop sz="93269"/>
  </p:normalViewPr>
  <p:slideViewPr>
    <p:cSldViewPr snapToGrid="0" snapToObjects="1">
      <p:cViewPr>
        <p:scale>
          <a:sx n="93" d="100"/>
          <a:sy n="93" d="100"/>
        </p:scale>
        <p:origin x="2352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9E4A6D-88F0-154A-88F8-0668D52FBF75}" type="datetimeFigureOut">
              <a:rPr lang="en-US" smtClean="0"/>
              <a:t>1/27/17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F46AAD-C580-DE45-B651-39A32734F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974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7A43-0BB9-6D4B-8FA9-49818034FE6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2A38D-78CD-414E-9B70-5224D681F5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7A43-0BB9-6D4B-8FA9-49818034FE6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2A38D-78CD-414E-9B70-5224D681F5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7A43-0BB9-6D4B-8FA9-49818034FE6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2A38D-78CD-414E-9B70-5224D681F5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7A43-0BB9-6D4B-8FA9-49818034FE6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2A38D-78CD-414E-9B70-5224D681F5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7A43-0BB9-6D4B-8FA9-49818034FE6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2A38D-78CD-414E-9B70-5224D681F5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7A43-0BB9-6D4B-8FA9-49818034FE6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2A38D-78CD-414E-9B70-5224D681F5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7A43-0BB9-6D4B-8FA9-49818034FE6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2A38D-78CD-414E-9B70-5224D681F5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7A43-0BB9-6D4B-8FA9-49818034FE6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2A38D-78CD-414E-9B70-5224D681F5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7A43-0BB9-6D4B-8FA9-49818034FE6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2A38D-78CD-414E-9B70-5224D681F5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7A43-0BB9-6D4B-8FA9-49818034FE6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2A38D-78CD-414E-9B70-5224D681F5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7A43-0BB9-6D4B-8FA9-49818034FE6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2A38D-78CD-414E-9B70-5224D681F5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B7A43-0BB9-6D4B-8FA9-49818034FE6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32A38D-78CD-414E-9B70-5224D681F5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123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3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/digit-recognizer" TargetMode="External"/><Relationship Id="rId4" Type="http://schemas.openxmlformats.org/officeDocument/2006/relationships/hyperlink" Target="https://www.kaggle.com/c/shelter-animal-outcomes" TargetMode="External"/><Relationship Id="rId5" Type="http://schemas.openxmlformats.org/officeDocument/2006/relationships/hyperlink" Target="https://www.kaggle.com/c/talkingdata-mobile-user-demographics" TargetMode="External"/><Relationship Id="rId6" Type="http://schemas.openxmlformats.org/officeDocument/2006/relationships/hyperlink" Target="https://www.kaggle.com/c/facebook-v-predicting-check-in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kaggle.com/c/titanic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309" y="1187302"/>
            <a:ext cx="6109855" cy="149431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73381" y="3134472"/>
            <a:ext cx="51523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mtClean="0">
                <a:solidFill>
                  <a:srgbClr val="001D5D"/>
                </a:solidFill>
                <a:latin typeface="Optima" charset="0"/>
                <a:ea typeface="Optima" charset="0"/>
                <a:cs typeface="Optima" charset="0"/>
              </a:rPr>
              <a:t>Spring 2017 Info </a:t>
            </a:r>
            <a:r>
              <a:rPr lang="en-US" sz="3600" b="1" dirty="0" smtClean="0">
                <a:solidFill>
                  <a:srgbClr val="001D5D"/>
                </a:solidFill>
                <a:latin typeface="Optima" charset="0"/>
                <a:ea typeface="Optima" charset="0"/>
                <a:cs typeface="Optima" charset="0"/>
              </a:rPr>
              <a:t>Session</a:t>
            </a:r>
            <a:endParaRPr lang="en-US" sz="3600" b="1" dirty="0">
              <a:solidFill>
                <a:srgbClr val="001D5D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255818" y="4233660"/>
            <a:ext cx="5888182" cy="8734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696657" y="4439571"/>
            <a:ext cx="51979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January, 26</a:t>
            </a:r>
            <a:r>
              <a:rPr lang="en-US" sz="2400" baseline="30000" dirty="0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th</a:t>
            </a:r>
            <a:r>
              <a:rPr lang="en-US" sz="2400" dirty="0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 2017, </a:t>
            </a:r>
            <a:r>
              <a:rPr lang="en-US" sz="2400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Berger Auditorium</a:t>
            </a:r>
            <a:endParaRPr lang="en-US" sz="2400" dirty="0">
              <a:solidFill>
                <a:schemeClr val="bg1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745" y="5646328"/>
            <a:ext cx="2874819" cy="98090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9909" y="5646329"/>
            <a:ext cx="2715491" cy="1211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136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49382"/>
            <a:ext cx="6920345" cy="8734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98764" y="332183"/>
            <a:ext cx="26727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Workshops</a:t>
            </a:r>
            <a:endParaRPr lang="en-US" sz="4000" b="1" dirty="0">
              <a:solidFill>
                <a:schemeClr val="bg1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98764" y="1496291"/>
            <a:ext cx="7836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Optima" charset="0"/>
                <a:ea typeface="Optima" charset="0"/>
                <a:cs typeface="Optima" charset="0"/>
              </a:rPr>
              <a:t>Hands-on practice with data science tools </a:t>
            </a:r>
            <a:r>
              <a:rPr lang="en-US" sz="2400" smtClean="0">
                <a:latin typeface="Optima" charset="0"/>
                <a:ea typeface="Optima" charset="0"/>
                <a:cs typeface="Optima" charset="0"/>
              </a:rPr>
              <a:t>and techniques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98764" y="2094968"/>
            <a:ext cx="4483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Optima" charset="0"/>
                <a:ea typeface="Optima" charset="0"/>
                <a:cs typeface="Optima" charset="0"/>
              </a:rPr>
              <a:t>Workshop currently in planning:</a:t>
            </a:r>
            <a:endParaRPr lang="en-US" sz="2400" dirty="0" smtClean="0"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91072" y="2850944"/>
            <a:ext cx="53072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latin typeface="Optima" charset="0"/>
                <a:ea typeface="Optima" charset="0"/>
                <a:cs typeface="Optima" charset="0"/>
              </a:rPr>
              <a:t>Predicting Titanic passenger outcomes</a:t>
            </a:r>
          </a:p>
          <a:p>
            <a:pPr algn="ctr"/>
            <a:r>
              <a:rPr lang="en-US" sz="2400" b="1" dirty="0" smtClean="0">
                <a:latin typeface="Optima" charset="0"/>
                <a:ea typeface="Optima" charset="0"/>
                <a:cs typeface="Optima" charset="0"/>
              </a:rPr>
              <a:t>using </a:t>
            </a:r>
            <a:r>
              <a:rPr lang="en-US" sz="2400" b="1" dirty="0" err="1" smtClean="0">
                <a:latin typeface="Optima" charset="0"/>
                <a:ea typeface="Optima" charset="0"/>
                <a:cs typeface="Optima" charset="0"/>
              </a:rPr>
              <a:t>Jupyter</a:t>
            </a:r>
            <a:r>
              <a:rPr lang="en-US" sz="2400" b="1" dirty="0" smtClean="0">
                <a:latin typeface="Optima" charset="0"/>
                <a:ea typeface="Optima" charset="0"/>
                <a:cs typeface="Optima" charset="0"/>
              </a:rPr>
              <a:t>/</a:t>
            </a:r>
            <a:r>
              <a:rPr lang="en-US" sz="2400" b="1" dirty="0" err="1" smtClean="0">
                <a:latin typeface="Optima" charset="0"/>
                <a:ea typeface="Optima" charset="0"/>
                <a:cs typeface="Optima" charset="0"/>
              </a:rPr>
              <a:t>iPython</a:t>
            </a:r>
            <a:r>
              <a:rPr lang="en-US" sz="2400" b="1" dirty="0" smtClean="0">
                <a:latin typeface="Optima" charset="0"/>
                <a:ea typeface="Optima" charset="0"/>
                <a:cs typeface="Optima" charset="0"/>
              </a:rPr>
              <a:t> Notebook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1072" y="3976252"/>
            <a:ext cx="2877124" cy="16183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9911" y="3976252"/>
            <a:ext cx="1618383" cy="161838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98764" y="6045231"/>
            <a:ext cx="82641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Optima" charset="0"/>
                <a:ea typeface="Optima" charset="0"/>
                <a:cs typeface="Optima" charset="0"/>
              </a:rPr>
              <a:t>Want to lead a workshop? Let us know: </a:t>
            </a:r>
            <a:r>
              <a:rPr lang="en-US" sz="2400" dirty="0" err="1" smtClean="0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board@penndsg.com</a:t>
            </a:r>
            <a:endParaRPr lang="en-US" sz="2400" dirty="0" smtClean="0">
              <a:solidFill>
                <a:schemeClr val="accent2">
                  <a:lumMod val="75000"/>
                </a:schemeClr>
              </a:solidFill>
              <a:latin typeface="Optima" charset="0"/>
              <a:ea typeface="Optima" charset="0"/>
              <a:cs typeface="Opti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4296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49382"/>
            <a:ext cx="6920345" cy="8734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98764" y="332183"/>
            <a:ext cx="41761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What PDSG Does</a:t>
            </a:r>
            <a:endParaRPr lang="en-US" sz="4000" b="1" dirty="0">
              <a:solidFill>
                <a:schemeClr val="bg1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98763" y="1205671"/>
            <a:ext cx="519231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Community Events Calendar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Resources Page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Workshops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Career Talks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Student Talks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Projects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9" name="Triangle 8"/>
          <p:cNvSpPr/>
          <p:nvPr/>
        </p:nvSpPr>
        <p:spPr>
          <a:xfrm rot="5400000">
            <a:off x="145472" y="3637855"/>
            <a:ext cx="332509" cy="374072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397812" y="2118118"/>
            <a:ext cx="444371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We want to hear from</a:t>
            </a:r>
            <a:r>
              <a:rPr lang="mr-IN" sz="3200" dirty="0" smtClean="0">
                <a:latin typeface="Optima" charset="0"/>
                <a:ea typeface="Optima" charset="0"/>
                <a:cs typeface="Optima" charset="0"/>
              </a:rPr>
              <a:t>…</a:t>
            </a:r>
            <a:endParaRPr lang="en-US" sz="3200" dirty="0" smtClean="0">
              <a:latin typeface="Optima" charset="0"/>
              <a:ea typeface="Optima" charset="0"/>
              <a:cs typeface="Optima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Data Scientists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Data Engineers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Data Analysts</a:t>
            </a:r>
          </a:p>
          <a:p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etc.</a:t>
            </a:r>
          </a:p>
        </p:txBody>
      </p:sp>
      <p:sp>
        <p:nvSpPr>
          <p:cNvPr id="3" name="Rectangle 2"/>
          <p:cNvSpPr/>
          <p:nvPr/>
        </p:nvSpPr>
        <p:spPr>
          <a:xfrm>
            <a:off x="4397812" y="5076174"/>
            <a:ext cx="4572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Send referrals to:</a:t>
            </a:r>
          </a:p>
          <a:p>
            <a:r>
              <a:rPr lang="en-US" sz="3200" dirty="0" err="1" smtClean="0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board@penndsg.com</a:t>
            </a:r>
            <a:endParaRPr lang="en-US" sz="3200" dirty="0">
              <a:solidFill>
                <a:schemeClr val="accent2">
                  <a:lumMod val="75000"/>
                </a:schemeClr>
              </a:solidFill>
              <a:latin typeface="Optima" charset="0"/>
              <a:ea typeface="Optima" charset="0"/>
              <a:cs typeface="Opti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18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49382"/>
            <a:ext cx="6920345" cy="8734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98764" y="332183"/>
            <a:ext cx="41761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What PDSG Does</a:t>
            </a:r>
            <a:endParaRPr lang="en-US" sz="4000" b="1" dirty="0">
              <a:solidFill>
                <a:schemeClr val="bg1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98763" y="1205671"/>
            <a:ext cx="519231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Community Events Calendar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Resources Page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Workshops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Career Talks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Student Talks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Projects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9" name="Triangle 8"/>
          <p:cNvSpPr/>
          <p:nvPr/>
        </p:nvSpPr>
        <p:spPr>
          <a:xfrm rot="5400000">
            <a:off x="145472" y="4372154"/>
            <a:ext cx="332509" cy="374072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97812" y="2129335"/>
            <a:ext cx="432261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We want to hear about your data-related</a:t>
            </a:r>
            <a:r>
              <a:rPr lang="mr-IN" sz="3200" dirty="0" smtClean="0">
                <a:latin typeface="Optima" charset="0"/>
                <a:ea typeface="Optima" charset="0"/>
                <a:cs typeface="Optima" charset="0"/>
              </a:rPr>
              <a:t>…</a:t>
            </a:r>
            <a:endParaRPr lang="en-US" sz="3200" dirty="0" smtClean="0">
              <a:latin typeface="Optima" charset="0"/>
              <a:ea typeface="Optima" charset="0"/>
              <a:cs typeface="Optima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Research</a:t>
            </a:r>
          </a:p>
          <a:p>
            <a:pPr marL="285750" indent="-285750">
              <a:buFont typeface="Arial" charset="0"/>
              <a:buChar char="•"/>
            </a:pPr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Internship Experience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Side Project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397812" y="5076174"/>
            <a:ext cx="4572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To volunteer, email</a:t>
            </a:r>
          </a:p>
          <a:p>
            <a:r>
              <a:rPr lang="en-US" sz="3200" dirty="0" err="1" smtClean="0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board@penndsg.com</a:t>
            </a:r>
            <a:endParaRPr lang="en-US" sz="3200" dirty="0">
              <a:solidFill>
                <a:schemeClr val="accent2">
                  <a:lumMod val="75000"/>
                </a:schemeClr>
              </a:solidFill>
              <a:latin typeface="Optima" charset="0"/>
              <a:ea typeface="Optima" charset="0"/>
              <a:cs typeface="Opti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097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49382"/>
            <a:ext cx="6920345" cy="8734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98764" y="332183"/>
            <a:ext cx="41761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What PDSG Does</a:t>
            </a:r>
            <a:endParaRPr lang="en-US" sz="4000" b="1" dirty="0">
              <a:solidFill>
                <a:schemeClr val="bg1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98763" y="1205671"/>
            <a:ext cx="519231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Community Events Calendar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Resources Page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Workshops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Career Talks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Student Talks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Projects</a:t>
            </a:r>
            <a:endParaRPr lang="en-US" sz="3200" dirty="0"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9" name="Triangle 8"/>
          <p:cNvSpPr/>
          <p:nvPr/>
        </p:nvSpPr>
        <p:spPr>
          <a:xfrm rot="5400000">
            <a:off x="145472" y="5106453"/>
            <a:ext cx="332509" cy="374072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16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49382"/>
            <a:ext cx="6920345" cy="8734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98764" y="332183"/>
            <a:ext cx="19800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Projects</a:t>
            </a:r>
            <a:endParaRPr lang="en-US" sz="4000" b="1" dirty="0">
              <a:solidFill>
                <a:schemeClr val="bg1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98764" y="2202877"/>
            <a:ext cx="702425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Build your data science portfolio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Find like-minded people to work with you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Build something you can be proud of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Get help from other PDSG members by posting questions on Piazza</a:t>
            </a:r>
            <a:endParaRPr lang="en-US" sz="2800" dirty="0"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630401" y="5083515"/>
            <a:ext cx="3245889" cy="6463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Optima" charset="0"/>
                <a:ea typeface="Optima" charset="0"/>
                <a:cs typeface="Optima" charset="0"/>
              </a:rPr>
              <a:t>No really, </a:t>
            </a:r>
            <a:r>
              <a:rPr lang="en-US" sz="3600" smtClean="0">
                <a:latin typeface="Optima" charset="0"/>
                <a:ea typeface="Optima" charset="0"/>
                <a:cs typeface="Optima" charset="0"/>
              </a:rPr>
              <a:t>why?</a:t>
            </a:r>
            <a:endParaRPr lang="en-US" sz="3600" dirty="0" smtClean="0"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98764" y="1424136"/>
            <a:ext cx="606852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smtClean="0">
                <a:latin typeface="Optima" charset="0"/>
                <a:ea typeface="Optima" charset="0"/>
                <a:cs typeface="Optima" charset="0"/>
              </a:rPr>
              <a:t>Why do a project through PDSG?</a:t>
            </a:r>
            <a:endParaRPr lang="en-US" sz="3200" dirty="0" smtClean="0">
              <a:latin typeface="Optima" charset="0"/>
              <a:ea typeface="Optima" charset="0"/>
              <a:cs typeface="Opti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69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49382"/>
            <a:ext cx="6920345" cy="8734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98764" y="332183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Project Prizes</a:t>
            </a:r>
            <a:endParaRPr lang="en-US" sz="4000" b="1" dirty="0">
              <a:solidFill>
                <a:schemeClr val="bg1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98764" y="2596897"/>
            <a:ext cx="850669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Get a group of 2-4 people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Pick a data problem to explore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Tell us your team and project idea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Write a blog post style report on your project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Present your results in front of a panel of judges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Have one of the best projects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Collect gift cards (1 per team member, excluding board members)</a:t>
            </a:r>
            <a:endParaRPr lang="en-US" sz="2800" dirty="0"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98764" y="1424136"/>
            <a:ext cx="8264314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If you want prizes like $50 Amazon gift cards,</a:t>
            </a:r>
          </a:p>
          <a:p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here’s what to do:</a:t>
            </a:r>
          </a:p>
        </p:txBody>
      </p:sp>
    </p:spTree>
    <p:extLst>
      <p:ext uri="{BB962C8B-B14F-4D97-AF65-F5344CB8AC3E}">
        <p14:creationId xmlns:p14="http://schemas.microsoft.com/office/powerpoint/2010/main" val="541138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49382"/>
            <a:ext cx="6920345" cy="8734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98764" y="332183"/>
            <a:ext cx="29594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Raffle Prizes</a:t>
            </a:r>
            <a:endParaRPr lang="en-US" sz="4000" b="1" dirty="0">
              <a:solidFill>
                <a:schemeClr val="bg1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98764" y="3173908"/>
            <a:ext cx="850669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Arial" charset="0"/>
              <a:buChar char="•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Project report put up on the website</a:t>
            </a:r>
          </a:p>
          <a:p>
            <a:pPr marL="514350" indent="-514350">
              <a:buFont typeface="Arial" charset="0"/>
              <a:buChar char="•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Student talk you give</a:t>
            </a:r>
          </a:p>
          <a:p>
            <a:pPr marL="514350" indent="-514350">
              <a:buFont typeface="Arial" charset="0"/>
              <a:buChar char="•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Data professional referral who ends up giving a career talk</a:t>
            </a:r>
          </a:p>
        </p:txBody>
      </p:sp>
      <p:sp>
        <p:nvSpPr>
          <p:cNvPr id="3" name="Rectangle 2"/>
          <p:cNvSpPr/>
          <p:nvPr/>
        </p:nvSpPr>
        <p:spPr>
          <a:xfrm>
            <a:off x="498764" y="1424136"/>
            <a:ext cx="814647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At the end of the semester, we’ll raffle off small prizes, like $5 Amazon or Starbucks gift cards. You get 1 raffle ticket for each: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98764" y="5597236"/>
            <a:ext cx="69022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2 raffle tickets if you lead a workshop!</a:t>
            </a:r>
            <a:endParaRPr lang="en-US" sz="3200" dirty="0">
              <a:latin typeface="Optima" charset="0"/>
              <a:ea typeface="Optima" charset="0"/>
              <a:cs typeface="Opti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250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49382"/>
            <a:ext cx="6920345" cy="8734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98764" y="332183"/>
            <a:ext cx="48045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err="1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Kaggle</a:t>
            </a:r>
            <a:r>
              <a:rPr lang="en-US" sz="4000" b="1" dirty="0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 Competitions</a:t>
            </a:r>
            <a:endParaRPr lang="en-US" sz="4000" b="1" dirty="0">
              <a:solidFill>
                <a:schemeClr val="bg1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98764" y="3176695"/>
            <a:ext cx="850669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Arial" charset="0"/>
              <a:buChar char="•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Clean datasets</a:t>
            </a:r>
          </a:p>
          <a:p>
            <a:pPr marL="514350" indent="-514350">
              <a:buFont typeface="Arial" charset="0"/>
              <a:buChar char="•"/>
            </a:pPr>
            <a:endParaRPr lang="en-US" sz="2800" dirty="0" smtClean="0">
              <a:latin typeface="Optima" charset="0"/>
              <a:ea typeface="Optima" charset="0"/>
              <a:cs typeface="Optima" charset="0"/>
            </a:endParaRPr>
          </a:p>
          <a:p>
            <a:pPr marL="514350" indent="-514350">
              <a:buFont typeface="Arial" charset="0"/>
              <a:buChar char="•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Immediate model evaluation</a:t>
            </a:r>
          </a:p>
          <a:p>
            <a:pPr marL="514350" indent="-514350">
              <a:buFont typeface="Arial" charset="0"/>
              <a:buChar char="•"/>
            </a:pPr>
            <a:endParaRPr lang="en-US" sz="2800" dirty="0" smtClean="0">
              <a:latin typeface="Optima" charset="0"/>
              <a:ea typeface="Optima" charset="0"/>
              <a:cs typeface="Optima" charset="0"/>
            </a:endParaRPr>
          </a:p>
          <a:p>
            <a:pPr marL="514350" indent="-514350">
              <a:buFont typeface="Arial" charset="0"/>
              <a:buChar char="•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Scripts shared by other competitors</a:t>
            </a:r>
          </a:p>
          <a:p>
            <a:pPr marL="514350" indent="-514350">
              <a:buFont typeface="Arial" charset="0"/>
              <a:buChar char="•"/>
            </a:pPr>
            <a:endParaRPr lang="en-US" sz="2800" dirty="0"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98764" y="1424136"/>
            <a:ext cx="821574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If you don’t know what kind of project to do, do a </a:t>
            </a:r>
            <a:r>
              <a:rPr lang="en-US" sz="3200" dirty="0" err="1" smtClean="0">
                <a:latin typeface="Optima" charset="0"/>
                <a:ea typeface="Optima" charset="0"/>
                <a:cs typeface="Optima" charset="0"/>
              </a:rPr>
              <a:t>Kaggle</a:t>
            </a:r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 competition</a:t>
            </a:r>
          </a:p>
        </p:txBody>
      </p:sp>
    </p:spTree>
    <p:extLst>
      <p:ext uri="{BB962C8B-B14F-4D97-AF65-F5344CB8AC3E}">
        <p14:creationId xmlns:p14="http://schemas.microsoft.com/office/powerpoint/2010/main" val="842373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49382"/>
            <a:ext cx="8783404" cy="8734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98764" y="332183"/>
            <a:ext cx="82846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Recommended </a:t>
            </a:r>
            <a:r>
              <a:rPr lang="en-US" sz="4000" b="1" dirty="0" err="1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Kaggle</a:t>
            </a:r>
            <a:r>
              <a:rPr lang="en-US" sz="4000" b="1" dirty="0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 Competitions</a:t>
            </a:r>
            <a:endParaRPr lang="en-US" sz="4000" b="1" dirty="0">
              <a:solidFill>
                <a:schemeClr val="bg1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98764" y="1634838"/>
            <a:ext cx="850669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Arial" charset="0"/>
              <a:buChar char="•"/>
            </a:pPr>
            <a:r>
              <a:rPr lang="en-US" sz="2000" b="1" dirty="0" smtClean="0">
                <a:latin typeface="Optima" charset="0"/>
                <a:ea typeface="Optima" charset="0"/>
                <a:cs typeface="Optima" charset="0"/>
                <a:hlinkClick r:id="rId2"/>
              </a:rPr>
              <a:t>Titanic: Machine Learning from Disaster</a:t>
            </a:r>
            <a:endParaRPr lang="en-US" sz="2000" b="1" dirty="0" smtClean="0">
              <a:latin typeface="Optima" charset="0"/>
              <a:ea typeface="Optima" charset="0"/>
              <a:cs typeface="Optima" charset="0"/>
            </a:endParaRPr>
          </a:p>
          <a:p>
            <a:pPr marL="971550" lvl="1" indent="-514350">
              <a:buFont typeface="Arial" charset="0"/>
              <a:buChar char="•"/>
            </a:pPr>
            <a:r>
              <a:rPr lang="en-US" sz="2000" dirty="0" err="1" smtClean="0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kaggle.com</a:t>
            </a:r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/c/titanic</a:t>
            </a:r>
          </a:p>
          <a:p>
            <a:pPr marL="971550" lvl="1" indent="-514350">
              <a:buFont typeface="Arial" charset="0"/>
              <a:buChar char="•"/>
            </a:pPr>
            <a:r>
              <a:rPr lang="en-US" sz="2000" dirty="0" smtClean="0">
                <a:latin typeface="Optima" charset="0"/>
                <a:ea typeface="Optima" charset="0"/>
                <a:cs typeface="Optima" charset="0"/>
              </a:rPr>
              <a:t>Predict Titanic passenger outcome</a:t>
            </a:r>
          </a:p>
          <a:p>
            <a:pPr marL="514350" indent="-514350">
              <a:buFont typeface="Arial" charset="0"/>
              <a:buChar char="•"/>
            </a:pPr>
            <a:r>
              <a:rPr lang="en-US" sz="2000" b="1" dirty="0" smtClean="0">
                <a:latin typeface="Optima" charset="0"/>
                <a:ea typeface="Optima" charset="0"/>
                <a:cs typeface="Optima" charset="0"/>
                <a:hlinkClick r:id="rId3"/>
              </a:rPr>
              <a:t>Digit Recognizer</a:t>
            </a:r>
            <a:endParaRPr lang="en-US" sz="2000" b="1" dirty="0" smtClean="0">
              <a:latin typeface="Optima" charset="0"/>
              <a:ea typeface="Optima" charset="0"/>
              <a:cs typeface="Optima" charset="0"/>
            </a:endParaRPr>
          </a:p>
          <a:p>
            <a:pPr marL="971550" lvl="1" indent="-514350">
              <a:buFont typeface="Arial" charset="0"/>
              <a:buChar char="•"/>
            </a:pPr>
            <a:r>
              <a:rPr lang="en-US" sz="2000" dirty="0" err="1" smtClean="0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kaggle.com</a:t>
            </a:r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/c/digit-recognizer</a:t>
            </a:r>
            <a:endParaRPr lang="en-US" sz="2000" dirty="0">
              <a:solidFill>
                <a:schemeClr val="accent2">
                  <a:lumMod val="75000"/>
                </a:schemeClr>
              </a:solidFill>
              <a:latin typeface="Optima" charset="0"/>
              <a:ea typeface="Optima" charset="0"/>
              <a:cs typeface="Optima" charset="0"/>
            </a:endParaRPr>
          </a:p>
          <a:p>
            <a:pPr marL="971550" lvl="1" indent="-514350">
              <a:buFont typeface="Arial" charset="0"/>
              <a:buChar char="•"/>
            </a:pPr>
            <a:r>
              <a:rPr lang="en-US" sz="2000" dirty="0" smtClean="0">
                <a:latin typeface="Optima" charset="0"/>
                <a:ea typeface="Optima" charset="0"/>
                <a:cs typeface="Optima" charset="0"/>
              </a:rPr>
              <a:t>Classify handwritten digits from famous MNIST data</a:t>
            </a:r>
          </a:p>
          <a:p>
            <a:pPr marL="514350" indent="-514350">
              <a:buFont typeface="Arial" charset="0"/>
              <a:buChar char="•"/>
            </a:pPr>
            <a:r>
              <a:rPr lang="en-US" sz="2000" b="1" dirty="0" smtClean="0">
                <a:latin typeface="Optima" charset="0"/>
                <a:ea typeface="Optima" charset="0"/>
                <a:cs typeface="Optima" charset="0"/>
                <a:hlinkClick r:id="rId4"/>
              </a:rPr>
              <a:t>Shelter Animal Outcomes</a:t>
            </a:r>
            <a:endParaRPr lang="en-US" sz="2000" b="1" dirty="0" smtClean="0">
              <a:latin typeface="Optima" charset="0"/>
              <a:ea typeface="Optima" charset="0"/>
              <a:cs typeface="Optima" charset="0"/>
            </a:endParaRPr>
          </a:p>
          <a:p>
            <a:pPr marL="971550" lvl="1" indent="-514350">
              <a:buFont typeface="Arial" charset="0"/>
              <a:buChar char="•"/>
            </a:pP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kaggle.com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/c/shelter-animal-outcomes</a:t>
            </a:r>
            <a:endParaRPr lang="en-US" sz="2000" dirty="0" smtClean="0">
              <a:solidFill>
                <a:schemeClr val="accent2">
                  <a:lumMod val="75000"/>
                </a:schemeClr>
              </a:solidFill>
              <a:latin typeface="Optima" charset="0"/>
              <a:ea typeface="Optima" charset="0"/>
              <a:cs typeface="Optima" charset="0"/>
            </a:endParaRPr>
          </a:p>
          <a:p>
            <a:pPr marL="971550" lvl="1" indent="-514350">
              <a:buFont typeface="Arial" charset="0"/>
              <a:buChar char="•"/>
            </a:pPr>
            <a:r>
              <a:rPr lang="en-US" sz="2000" dirty="0" smtClean="0">
                <a:latin typeface="Optima" charset="0"/>
                <a:ea typeface="Optima" charset="0"/>
                <a:cs typeface="Optima" charset="0"/>
              </a:rPr>
              <a:t>Predict Austin Animal Center animal outcomes</a:t>
            </a:r>
          </a:p>
          <a:p>
            <a:pPr marL="514350" indent="-514350">
              <a:buFont typeface="Arial" charset="0"/>
              <a:buChar char="•"/>
            </a:pPr>
            <a:r>
              <a:rPr lang="en-US" sz="2000" b="1" dirty="0" err="1" smtClean="0">
                <a:latin typeface="Optima" charset="0"/>
                <a:ea typeface="Optima" charset="0"/>
                <a:cs typeface="Optima" charset="0"/>
                <a:hlinkClick r:id="rId5"/>
              </a:rPr>
              <a:t>TalkingData</a:t>
            </a:r>
            <a:r>
              <a:rPr lang="en-US" sz="2000" b="1" dirty="0" smtClean="0">
                <a:latin typeface="Optima" charset="0"/>
                <a:ea typeface="Optima" charset="0"/>
                <a:cs typeface="Optima" charset="0"/>
                <a:hlinkClick r:id="rId5"/>
              </a:rPr>
              <a:t> Mobile User Demographics</a:t>
            </a:r>
            <a:endParaRPr lang="en-US" sz="2000" b="1" dirty="0" smtClean="0">
              <a:latin typeface="Optima" charset="0"/>
              <a:ea typeface="Optima" charset="0"/>
              <a:cs typeface="Optima" charset="0"/>
            </a:endParaRPr>
          </a:p>
          <a:p>
            <a:pPr marL="971550" lvl="1" indent="-514350">
              <a:buFont typeface="Arial" charset="0"/>
              <a:buChar char="•"/>
            </a:pP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kaggle.com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/c/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talkingdata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-mobile-user-demographics</a:t>
            </a:r>
            <a:endParaRPr lang="en-US" sz="2000" dirty="0" smtClean="0">
              <a:solidFill>
                <a:schemeClr val="accent2">
                  <a:lumMod val="75000"/>
                </a:schemeClr>
              </a:solidFill>
              <a:latin typeface="Optima" charset="0"/>
              <a:ea typeface="Optima" charset="0"/>
              <a:cs typeface="Optima" charset="0"/>
            </a:endParaRPr>
          </a:p>
          <a:p>
            <a:pPr marL="971550" lvl="1" indent="-514350">
              <a:buFont typeface="Arial" charset="0"/>
              <a:buChar char="•"/>
            </a:pPr>
            <a:r>
              <a:rPr lang="en-US" sz="2000" dirty="0" smtClean="0">
                <a:latin typeface="Optima" charset="0"/>
                <a:ea typeface="Optima" charset="0"/>
                <a:cs typeface="Optima" charset="0"/>
              </a:rPr>
              <a:t>Predict demographics characteristics from mobile phone data</a:t>
            </a:r>
          </a:p>
          <a:p>
            <a:pPr marL="514350" indent="-514350">
              <a:buFont typeface="Arial" charset="0"/>
              <a:buChar char="•"/>
            </a:pPr>
            <a:r>
              <a:rPr lang="en-US" sz="2000" b="1" dirty="0" smtClean="0">
                <a:latin typeface="Optima" charset="0"/>
                <a:ea typeface="Optima" charset="0"/>
                <a:cs typeface="Optima" charset="0"/>
                <a:hlinkClick r:id="rId6"/>
              </a:rPr>
              <a:t>Predicting Facebook Check-ins</a:t>
            </a:r>
            <a:endParaRPr lang="en-US" sz="2000" b="1" dirty="0" smtClean="0">
              <a:latin typeface="Optima" charset="0"/>
              <a:ea typeface="Optima" charset="0"/>
              <a:cs typeface="Optima" charset="0"/>
            </a:endParaRPr>
          </a:p>
          <a:p>
            <a:pPr marL="971550" lvl="1" indent="-514350">
              <a:buFont typeface="Arial" charset="0"/>
              <a:buChar char="•"/>
            </a:pP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kaggle.com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/c/</a:t>
            </a:r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facebook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-v-predicting-check-ins</a:t>
            </a:r>
            <a:endParaRPr lang="en-US" sz="2000" dirty="0" smtClean="0">
              <a:solidFill>
                <a:schemeClr val="accent2">
                  <a:lumMod val="75000"/>
                </a:schemeClr>
              </a:solidFill>
              <a:latin typeface="Optima" charset="0"/>
              <a:ea typeface="Optima" charset="0"/>
              <a:cs typeface="Optima" charset="0"/>
            </a:endParaRPr>
          </a:p>
          <a:p>
            <a:pPr marL="971550" lvl="1" indent="-514350">
              <a:buFont typeface="Arial" charset="0"/>
              <a:buChar char="•"/>
            </a:pPr>
            <a:r>
              <a:rPr lang="en-US" sz="2000" dirty="0" smtClean="0">
                <a:latin typeface="Optima" charset="0"/>
                <a:ea typeface="Optima" charset="0"/>
                <a:cs typeface="Optima" charset="0"/>
              </a:rPr>
              <a:t>Predict where people like to check in on Facebook based on fictitious data similar to data Facebook employees use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63236" y="1510145"/>
            <a:ext cx="581891" cy="47659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496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49382"/>
            <a:ext cx="6920345" cy="8734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98764" y="332183"/>
            <a:ext cx="52020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What is Data Science?</a:t>
            </a:r>
            <a:endParaRPr lang="en-US" sz="4000" b="1" dirty="0">
              <a:solidFill>
                <a:schemeClr val="bg1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272" y="1656877"/>
            <a:ext cx="4991596" cy="476470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1" y="6421582"/>
            <a:ext cx="692034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http://</a:t>
            </a:r>
            <a:r>
              <a:rPr lang="en-US" sz="1400" dirty="0" err="1" smtClean="0"/>
              <a:t>drewconway.com</a:t>
            </a:r>
            <a:r>
              <a:rPr lang="en-US" sz="1400" dirty="0" smtClean="0"/>
              <a:t>/</a:t>
            </a:r>
            <a:r>
              <a:rPr lang="en-US" sz="1400" dirty="0" err="1" smtClean="0"/>
              <a:t>zia</a:t>
            </a:r>
            <a:r>
              <a:rPr lang="en-US" sz="1400" dirty="0" smtClean="0"/>
              <a:t>/2013/3/26/the-data-science-</a:t>
            </a:r>
            <a:r>
              <a:rPr lang="en-US" sz="1400" dirty="0" err="1" smtClean="0"/>
              <a:t>venn</a:t>
            </a:r>
            <a:r>
              <a:rPr lang="en-US" sz="1400" dirty="0" smtClean="0"/>
              <a:t>-diagram</a:t>
            </a:r>
            <a:endParaRPr 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5320141" y="1663543"/>
            <a:ext cx="367838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Optima" charset="0"/>
                <a:ea typeface="Optima" charset="0"/>
                <a:cs typeface="Optima" charset="0"/>
              </a:rPr>
              <a:t>Extract insights from data using</a:t>
            </a:r>
            <a:r>
              <a:rPr lang="mr-IN" sz="2400" dirty="0" smtClean="0">
                <a:latin typeface="Optima" charset="0"/>
                <a:ea typeface="Optima" charset="0"/>
                <a:cs typeface="Optima" charset="0"/>
              </a:rPr>
              <a:t>…</a:t>
            </a:r>
            <a:endParaRPr lang="en-US" sz="2400" dirty="0" smtClean="0">
              <a:latin typeface="Optima" charset="0"/>
              <a:ea typeface="Optima" charset="0"/>
              <a:cs typeface="Optima" charset="0"/>
            </a:endParaRPr>
          </a:p>
          <a:p>
            <a:endParaRPr lang="en-US" sz="2400" dirty="0">
              <a:latin typeface="Optima" charset="0"/>
              <a:ea typeface="Optima" charset="0"/>
              <a:cs typeface="Optima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latin typeface="Optima" charset="0"/>
                <a:ea typeface="Optima" charset="0"/>
                <a:cs typeface="Optima" charset="0"/>
              </a:rPr>
              <a:t>Statistics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latin typeface="Optima" charset="0"/>
                <a:ea typeface="Optima" charset="0"/>
                <a:cs typeface="Optima" charset="0"/>
              </a:rPr>
              <a:t>Machine Learning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latin typeface="Optima" charset="0"/>
                <a:ea typeface="Optima" charset="0"/>
                <a:cs typeface="Optima" charset="0"/>
              </a:rPr>
              <a:t>Data Mining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latin typeface="Optima" charset="0"/>
                <a:ea typeface="Optima" charset="0"/>
                <a:cs typeface="Optima" charset="0"/>
              </a:rPr>
              <a:t>Predictive Analytics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latin typeface="Optima" charset="0"/>
                <a:ea typeface="Optima" charset="0"/>
                <a:cs typeface="Optima" charset="0"/>
              </a:rPr>
              <a:t>Data Visualization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>
                <a:latin typeface="Optima" charset="0"/>
                <a:ea typeface="Optima" charset="0"/>
                <a:cs typeface="Optima" charset="0"/>
              </a:rPr>
              <a:t>Probability Models</a:t>
            </a:r>
          </a:p>
          <a:p>
            <a:pPr marL="342900" indent="-342900">
              <a:buFont typeface="Arial" charset="0"/>
              <a:buChar char="•"/>
            </a:pPr>
            <a:r>
              <a:rPr lang="mr-IN" sz="2400" dirty="0" smtClean="0">
                <a:latin typeface="Optima" charset="0"/>
                <a:ea typeface="Optima" charset="0"/>
                <a:cs typeface="Optima" charset="0"/>
              </a:rPr>
              <a:t>…</a:t>
            </a:r>
            <a:r>
              <a:rPr lang="en-US" sz="2400" dirty="0" smtClean="0">
                <a:latin typeface="Optima" charset="0"/>
                <a:ea typeface="Optima" charset="0"/>
                <a:cs typeface="Optima" charset="0"/>
              </a:rPr>
              <a:t>and more</a:t>
            </a:r>
            <a:endParaRPr lang="en-US" sz="2400" dirty="0"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320141" y="5634051"/>
            <a:ext cx="394161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en.wikipedia.org</a:t>
            </a:r>
            <a:r>
              <a:rPr lang="en-US" sz="1400" dirty="0"/>
              <a:t>/wiki/</a:t>
            </a:r>
            <a:r>
              <a:rPr lang="en-US" sz="1400" dirty="0" err="1"/>
              <a:t>Data_science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51008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49382"/>
            <a:ext cx="6920345" cy="8734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98764" y="332183"/>
            <a:ext cx="58114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Why Be a Data Scientist?</a:t>
            </a:r>
            <a:endParaRPr lang="en-US" sz="4000" b="1" dirty="0">
              <a:solidFill>
                <a:schemeClr val="bg1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828" y="1406155"/>
            <a:ext cx="6920345" cy="485877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-1" y="6421582"/>
            <a:ext cx="692034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https://</a:t>
            </a:r>
            <a:r>
              <a:rPr lang="en-US" sz="1400" dirty="0" err="1" smtClean="0"/>
              <a:t>www.indeed.com</a:t>
            </a:r>
            <a:r>
              <a:rPr lang="en-US" sz="1400" dirty="0" smtClean="0"/>
              <a:t>/</a:t>
            </a:r>
            <a:r>
              <a:rPr lang="en-US" sz="1400" dirty="0" err="1" smtClean="0"/>
              <a:t>jobtrends</a:t>
            </a:r>
            <a:r>
              <a:rPr lang="en-US" sz="1400" dirty="0" smtClean="0"/>
              <a:t>/q-%22Data-Scientist%22.html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79975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49382"/>
            <a:ext cx="6920345" cy="8734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98764" y="332183"/>
            <a:ext cx="58114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Why Be a Data Scientist?</a:t>
            </a:r>
            <a:endParaRPr lang="en-US" sz="4000" b="1" dirty="0">
              <a:solidFill>
                <a:schemeClr val="bg1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" y="6421582"/>
            <a:ext cx="692034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https://</a:t>
            </a:r>
            <a:r>
              <a:rPr lang="en-US" sz="1400" dirty="0" err="1" smtClean="0"/>
              <a:t>www.glassdoor.com</a:t>
            </a:r>
            <a:r>
              <a:rPr lang="en-US" sz="1400" dirty="0" smtClean="0"/>
              <a:t>/Salaries/data-scientist-salary-SRCH_KO0,14.htm</a:t>
            </a:r>
            <a:endParaRPr lang="en-US" sz="1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50" y="2206916"/>
            <a:ext cx="8547100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162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49382"/>
            <a:ext cx="6920345" cy="8734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98764" y="332183"/>
            <a:ext cx="41761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What PDSG Does</a:t>
            </a:r>
            <a:endParaRPr lang="en-US" sz="4000" b="1" dirty="0">
              <a:solidFill>
                <a:schemeClr val="bg1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9" name="Triangle 8"/>
          <p:cNvSpPr/>
          <p:nvPr/>
        </p:nvSpPr>
        <p:spPr>
          <a:xfrm rot="5400000">
            <a:off x="145472" y="1470038"/>
            <a:ext cx="332509" cy="374072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98763" y="1205671"/>
            <a:ext cx="519231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Community Events Calendar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Resources Page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Workshops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Career Talks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Student Talks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Projects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Optima" charset="0"/>
              <a:ea typeface="Optima" charset="0"/>
              <a:cs typeface="Opti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7025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249382"/>
            <a:ext cx="7034784" cy="8734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98764" y="332183"/>
            <a:ext cx="65360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Community Events Calendar</a:t>
            </a:r>
            <a:endParaRPr lang="en-US" sz="4000" b="1" dirty="0">
              <a:solidFill>
                <a:schemeClr val="bg1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98764" y="2382982"/>
            <a:ext cx="7457491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err="1" smtClean="0">
                <a:latin typeface="Optima" charset="0"/>
                <a:ea typeface="Optima" charset="0"/>
                <a:cs typeface="Optima" charset="0"/>
              </a:rPr>
              <a:t>DataPhilly</a:t>
            </a: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 Meetups (</a:t>
            </a:r>
            <a:r>
              <a:rPr lang="en-US" sz="2800" dirty="0" err="1" smtClean="0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meetup.com</a:t>
            </a: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/</a:t>
            </a:r>
            <a:r>
              <a:rPr lang="en-US" sz="2800" dirty="0" err="1" smtClean="0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DataPhilly</a:t>
            </a: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Hackathons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Data-related Academic Seminars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Career Fairs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Company Info Sessions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Networking Events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Workshops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latin typeface="Optima" charset="0"/>
                <a:ea typeface="Optima" charset="0"/>
                <a:cs typeface="Optima" charset="0"/>
              </a:rPr>
              <a:t>PDSG Events</a:t>
            </a:r>
            <a:endParaRPr lang="en-US" sz="2800" dirty="0"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98764" y="1384338"/>
            <a:ext cx="42289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smtClean="0">
                <a:latin typeface="Optima" charset="0"/>
                <a:ea typeface="Optima" charset="0"/>
                <a:cs typeface="Optima" charset="0"/>
              </a:rPr>
              <a:t>Types of events we list:</a:t>
            </a:r>
            <a:endParaRPr lang="en-US" sz="3200" dirty="0" smtClean="0">
              <a:latin typeface="Optima" charset="0"/>
              <a:ea typeface="Optima" charset="0"/>
              <a:cs typeface="Opti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126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249382"/>
            <a:ext cx="7034784" cy="8734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98764" y="332183"/>
            <a:ext cx="65360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Community Events Calendar</a:t>
            </a:r>
            <a:endParaRPr lang="en-US" sz="4000" b="1" dirty="0">
              <a:solidFill>
                <a:schemeClr val="bg1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117" y="3452685"/>
            <a:ext cx="3771923" cy="332499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2895" y="2626092"/>
            <a:ext cx="33366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p</a:t>
            </a:r>
            <a:r>
              <a:rPr lang="en-US" sz="2800" dirty="0" err="1" smtClean="0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enndsg.com</a:t>
            </a: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/events</a:t>
            </a:r>
            <a:endParaRPr lang="en-US" sz="2800" dirty="0">
              <a:solidFill>
                <a:schemeClr val="accent2">
                  <a:lumMod val="75000"/>
                </a:schemeClr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3314468" y="6540500"/>
            <a:ext cx="917502" cy="25487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279234" y="2609921"/>
            <a:ext cx="2962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penndsg.com</a:t>
            </a: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/join</a:t>
            </a:r>
            <a:endParaRPr lang="en-US" sz="2800" dirty="0">
              <a:solidFill>
                <a:schemeClr val="accent2">
                  <a:lumMod val="75000"/>
                </a:schemeClr>
              </a:solidFill>
              <a:latin typeface="Optima" charset="0"/>
              <a:ea typeface="Optima" charset="0"/>
              <a:cs typeface="Optima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4572000" y="1816274"/>
            <a:ext cx="0" cy="4403675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127489" y="1547557"/>
            <a:ext cx="227241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Add </a:t>
            </a:r>
            <a:r>
              <a:rPr lang="en-US" sz="3200" smtClean="0">
                <a:latin typeface="Optima" charset="0"/>
                <a:ea typeface="Optima" charset="0"/>
                <a:cs typeface="Optima" charset="0"/>
              </a:rPr>
              <a:t>to your</a:t>
            </a:r>
          </a:p>
          <a:p>
            <a:pPr algn="ctr"/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calendar</a:t>
            </a:r>
            <a:endParaRPr lang="en-US" sz="3200" dirty="0"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414945" y="1547996"/>
            <a:ext cx="285046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Get the weekly</a:t>
            </a:r>
          </a:p>
          <a:p>
            <a:pPr algn="ctr"/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newsletter</a:t>
            </a:r>
            <a:endParaRPr lang="en-US" sz="3200" dirty="0">
              <a:latin typeface="Optima" charset="0"/>
              <a:ea typeface="Optima" charset="0"/>
              <a:cs typeface="Optima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3172" y="3452685"/>
            <a:ext cx="4094260" cy="2018777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>
            <a:off x="5018318" y="4482406"/>
            <a:ext cx="818305" cy="25052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4833172" y="6069789"/>
            <a:ext cx="31519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Optima" charset="0"/>
                <a:ea typeface="Optima" charset="0"/>
                <a:cs typeface="Optima" charset="0"/>
              </a:rPr>
              <a:t>Other events? Send info to:</a:t>
            </a:r>
          </a:p>
          <a:p>
            <a:r>
              <a:rPr lang="en-US" sz="2000" dirty="0" err="1" smtClean="0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board@penndsg.com</a:t>
            </a:r>
            <a:endParaRPr lang="en-US" sz="2000" dirty="0">
              <a:solidFill>
                <a:schemeClr val="accent2">
                  <a:lumMod val="75000"/>
                </a:schemeClr>
              </a:solidFill>
              <a:latin typeface="Optima" charset="0"/>
              <a:ea typeface="Optima" charset="0"/>
              <a:cs typeface="Opti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4663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49382"/>
            <a:ext cx="6920345" cy="8734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98764" y="332183"/>
            <a:ext cx="41761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What PDSG Does</a:t>
            </a:r>
            <a:endParaRPr lang="en-US" sz="4000" b="1" dirty="0">
              <a:solidFill>
                <a:schemeClr val="bg1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9" name="Triangle 8"/>
          <p:cNvSpPr/>
          <p:nvPr/>
        </p:nvSpPr>
        <p:spPr>
          <a:xfrm rot="5400000">
            <a:off x="145472" y="2162766"/>
            <a:ext cx="332509" cy="374072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699163" y="2085124"/>
            <a:ext cx="43266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penndsg.com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/resources</a:t>
            </a:r>
            <a:endParaRPr lang="en-US" sz="3200" dirty="0">
              <a:solidFill>
                <a:schemeClr val="accent2">
                  <a:lumMod val="75000"/>
                </a:schemeClr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8763" y="1205671"/>
            <a:ext cx="519231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Community Events Calendar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Resources Page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Workshops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Career Talks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Student Talks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Projects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Optima" charset="0"/>
              <a:ea typeface="Optima" charset="0"/>
              <a:cs typeface="Opti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8006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49382"/>
            <a:ext cx="6920345" cy="8734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98764" y="332183"/>
            <a:ext cx="41761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Optima" charset="0"/>
                <a:ea typeface="Optima" charset="0"/>
                <a:cs typeface="Optima" charset="0"/>
              </a:rPr>
              <a:t>What PDSG Does</a:t>
            </a:r>
            <a:endParaRPr lang="en-US" sz="4000" b="1" dirty="0">
              <a:solidFill>
                <a:schemeClr val="bg1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9" name="Triangle 8"/>
          <p:cNvSpPr/>
          <p:nvPr/>
        </p:nvSpPr>
        <p:spPr>
          <a:xfrm rot="5400000">
            <a:off x="145472" y="2917415"/>
            <a:ext cx="332509" cy="374072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98763" y="1205671"/>
            <a:ext cx="519231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Community Events Calendar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Resources Page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latin typeface="Optima" charset="0"/>
                <a:ea typeface="Optima" charset="0"/>
                <a:cs typeface="Optima" charset="0"/>
              </a:rPr>
              <a:t>Workshops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Career Talks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Student Talks</a:t>
            </a:r>
          </a:p>
          <a:p>
            <a:pPr>
              <a:lnSpc>
                <a:spcPct val="150000"/>
              </a:lnSpc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Optima" charset="0"/>
                <a:ea typeface="Optima" charset="0"/>
                <a:cs typeface="Optima" charset="0"/>
              </a:rPr>
              <a:t>Projects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Optima" charset="0"/>
              <a:ea typeface="Optima" charset="0"/>
              <a:cs typeface="Opti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185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666</TotalTime>
  <Words>541</Words>
  <Application>Microsoft Macintosh PowerPoint</Application>
  <PresentationFormat>On-screen Show (4:3)</PresentationFormat>
  <Paragraphs>145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Calibri</vt:lpstr>
      <vt:lpstr>Calibri Light</vt:lpstr>
      <vt:lpstr>Optima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Lindsay, Benjamin Joseph</dc:creator>
  <cp:lastModifiedBy>Lindsay, Benjamin Joseph</cp:lastModifiedBy>
  <cp:revision>41</cp:revision>
  <cp:lastPrinted>2017-01-27T14:14:27Z</cp:lastPrinted>
  <dcterms:created xsi:type="dcterms:W3CDTF">2017-01-24T01:12:18Z</dcterms:created>
  <dcterms:modified xsi:type="dcterms:W3CDTF">2017-01-27T14:15:54Z</dcterms:modified>
</cp:coreProperties>
</file>

<file path=docProps/thumbnail.jpeg>
</file>